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9700"/>
    <a:srgbClr val="73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719"/>
  </p:normalViewPr>
  <p:slideViewPr>
    <p:cSldViewPr snapToGrid="0">
      <p:cViewPr varScale="1">
        <p:scale>
          <a:sx n="90" d="100"/>
          <a:sy n="90" d="100"/>
        </p:scale>
        <p:origin x="232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5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0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7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4/23/24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20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1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78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0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4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0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7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79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5.svg"/><Relationship Id="rId7" Type="http://schemas.openxmlformats.org/officeDocument/2006/relationships/image" Target="../media/image7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1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1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BC88933B-CFB2-4662-9CA9-2C1E08385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F909EEE1-52DB-4A86-AFCE-CCE904184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2"/>
            <a:ext cx="12192000" cy="68573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0BFDFC9-342E-04B0-AFDD-DDB22E0D4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5869" y="1994264"/>
            <a:ext cx="6935872" cy="3922755"/>
          </a:xfrm>
        </p:spPr>
        <p:txBody>
          <a:bodyPr>
            <a:normAutofit/>
          </a:bodyPr>
          <a:lstStyle/>
          <a:p>
            <a:pPr algn="r"/>
            <a:r>
              <a:rPr lang="it-IT"/>
              <a:t>Create your dream house</a:t>
            </a:r>
          </a:p>
        </p:txBody>
      </p:sp>
      <p:pic>
        <p:nvPicPr>
          <p:cNvPr id="18" name="Picture 2" descr="A midsection of a person holding a miniature house">
            <a:extLst>
              <a:ext uri="{FF2B5EF4-FFF2-40B4-BE49-F238E27FC236}">
                <a16:creationId xmlns:a16="http://schemas.microsoft.com/office/drawing/2014/main" id="{C66B1B7A-8E1B-8A6D-E073-896630BB0B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736" r="27065" b="-1"/>
          <a:stretch/>
        </p:blipFill>
        <p:spPr>
          <a:xfrm>
            <a:off x="-2573" y="10"/>
            <a:ext cx="4811317" cy="6857988"/>
          </a:xfrm>
          <a:custGeom>
            <a:avLst/>
            <a:gdLst/>
            <a:ahLst/>
            <a:cxnLst/>
            <a:rect l="l" t="t" r="r" b="b"/>
            <a:pathLst>
              <a:path w="4811317" h="6857998">
                <a:moveTo>
                  <a:pt x="0" y="0"/>
                </a:moveTo>
                <a:lnTo>
                  <a:pt x="4811317" y="0"/>
                </a:lnTo>
                <a:lnTo>
                  <a:pt x="2712446" y="6857998"/>
                </a:lnTo>
                <a:lnTo>
                  <a:pt x="0" y="6857998"/>
                </a:lnTo>
                <a:close/>
              </a:path>
            </a:pathLst>
          </a:custGeom>
        </p:spPr>
      </p:pic>
      <p:cxnSp>
        <p:nvCxnSpPr>
          <p:cNvPr id="19" name="Straight Connector 11">
            <a:extLst>
              <a:ext uri="{FF2B5EF4-FFF2-40B4-BE49-F238E27FC236}">
                <a16:creationId xmlns:a16="http://schemas.microsoft.com/office/drawing/2014/main" id="{326FE4BA-3BD1-4AB3-A3EB-39FF16D96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418764" y="0"/>
            <a:ext cx="815637" cy="685734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3">
            <a:extLst>
              <a:ext uri="{FF2B5EF4-FFF2-40B4-BE49-F238E27FC236}">
                <a16:creationId xmlns:a16="http://schemas.microsoft.com/office/drawing/2014/main" id="{CBD85EF3-E980-4EF9-BF91-C0540D302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  <a:endCxn id="15" idx="2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468380"/>
            <a:ext cx="6096000" cy="138961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59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76483F-DE7E-9A5F-341F-C02DDED70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75507"/>
            <a:ext cx="9906000" cy="1382156"/>
          </a:xfrm>
        </p:spPr>
        <p:txBody>
          <a:bodyPr/>
          <a:lstStyle/>
          <a:p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need</a:t>
            </a:r>
            <a:r>
              <a:rPr lang="it-IT" dirty="0"/>
              <a:t>: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59FD72-A454-FDA1-DA83-0623B49AD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413" y="1308884"/>
            <a:ext cx="9906000" cy="545123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t-IT" dirty="0"/>
              <a:t>white </a:t>
            </a:r>
            <a:r>
              <a:rPr lang="it-IT" dirty="0" err="1"/>
              <a:t>cardboard</a:t>
            </a:r>
            <a:r>
              <a:rPr lang="it-IT" dirty="0"/>
              <a:t> (70x50cm) </a:t>
            </a:r>
          </a:p>
          <a:p>
            <a:pPr>
              <a:lnSpc>
                <a:spcPct val="150000"/>
              </a:lnSpc>
            </a:pPr>
            <a:r>
              <a:rPr lang="it-IT" dirty="0"/>
              <a:t>green </a:t>
            </a:r>
            <a:r>
              <a:rPr lang="it-IT" dirty="0" err="1"/>
              <a:t>cardboard</a:t>
            </a:r>
            <a:r>
              <a:rPr lang="it-IT" dirty="0"/>
              <a:t> (70x100 cm) </a:t>
            </a:r>
          </a:p>
          <a:p>
            <a:pPr>
              <a:lnSpc>
                <a:spcPct val="150000"/>
              </a:lnSpc>
            </a:pPr>
            <a:r>
              <a:rPr lang="it-IT" dirty="0" err="1"/>
              <a:t>pencil</a:t>
            </a:r>
            <a:r>
              <a:rPr lang="it-IT" dirty="0"/>
              <a:t> </a:t>
            </a:r>
          </a:p>
          <a:p>
            <a:pPr>
              <a:lnSpc>
                <a:spcPct val="150000"/>
              </a:lnSpc>
            </a:pPr>
            <a:r>
              <a:rPr lang="it-IT" dirty="0" err="1"/>
              <a:t>paint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/>
              <a:t> </a:t>
            </a:r>
            <a:r>
              <a:rPr lang="it-IT" dirty="0" err="1"/>
              <a:t>paintbrushes</a:t>
            </a:r>
            <a:r>
              <a:rPr lang="it-IT" dirty="0"/>
              <a:t> </a:t>
            </a:r>
          </a:p>
          <a:p>
            <a:pPr>
              <a:lnSpc>
                <a:spcPct val="150000"/>
              </a:lnSpc>
            </a:pPr>
            <a:r>
              <a:rPr lang="it-IT" dirty="0" err="1"/>
              <a:t>scissors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/>
              <a:t> </a:t>
            </a:r>
            <a:r>
              <a:rPr lang="it-IT" dirty="0" err="1"/>
              <a:t>glue</a:t>
            </a:r>
            <a:r>
              <a:rPr lang="it-IT" dirty="0"/>
              <a:t> </a:t>
            </a:r>
          </a:p>
          <a:p>
            <a:pPr>
              <a:lnSpc>
                <a:spcPct val="150000"/>
              </a:lnSpc>
            </a:pPr>
            <a:r>
              <a:rPr lang="it-IT" dirty="0"/>
              <a:t>magazines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581EBAD-1687-5053-ADB3-CCC8AF1499D3}"/>
              </a:ext>
            </a:extLst>
          </p:cNvPr>
          <p:cNvSpPr/>
          <p:nvPr/>
        </p:nvSpPr>
        <p:spPr>
          <a:xfrm>
            <a:off x="4961744" y="1316578"/>
            <a:ext cx="659567" cy="7054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927B2F17-4FAA-053C-50B0-792ECFD60948}"/>
              </a:ext>
            </a:extLst>
          </p:cNvPr>
          <p:cNvSpPr/>
          <p:nvPr/>
        </p:nvSpPr>
        <p:spPr>
          <a:xfrm>
            <a:off x="6152220" y="1747854"/>
            <a:ext cx="854440" cy="1124262"/>
          </a:xfrm>
          <a:prstGeom prst="rect">
            <a:avLst/>
          </a:prstGeom>
          <a:solidFill>
            <a:srgbClr val="5897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Elemento grafico 7" descr="Matita contorno">
            <a:extLst>
              <a:ext uri="{FF2B5EF4-FFF2-40B4-BE49-F238E27FC236}">
                <a16:creationId xmlns:a16="http://schemas.microsoft.com/office/drawing/2014/main" id="{EE19B7C1-57DF-2751-57D5-90EBE4629E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3539456">
            <a:off x="2587670" y="2569020"/>
            <a:ext cx="1019908" cy="1019908"/>
          </a:xfrm>
          <a:prstGeom prst="rect">
            <a:avLst/>
          </a:prstGeom>
        </p:spPr>
      </p:pic>
      <p:pic>
        <p:nvPicPr>
          <p:cNvPr id="10" name="Elemento grafico 9" descr="Pennello contorno">
            <a:extLst>
              <a:ext uri="{FF2B5EF4-FFF2-40B4-BE49-F238E27FC236}">
                <a16:creationId xmlns:a16="http://schemas.microsoft.com/office/drawing/2014/main" id="{C7CD7CE4-5F53-86B4-4A76-454AEA881E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592215">
            <a:off x="3286770" y="4129329"/>
            <a:ext cx="914400" cy="914400"/>
          </a:xfrm>
          <a:prstGeom prst="rect">
            <a:avLst/>
          </a:prstGeom>
        </p:spPr>
      </p:pic>
      <p:pic>
        <p:nvPicPr>
          <p:cNvPr id="12" name="Elemento grafico 11" descr="Tavolozza contorno">
            <a:extLst>
              <a:ext uri="{FF2B5EF4-FFF2-40B4-BE49-F238E27FC236}">
                <a16:creationId xmlns:a16="http://schemas.microsoft.com/office/drawing/2014/main" id="{5DB4E1B3-F4E7-B082-9843-B6DDA3D61D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76487" y="3342911"/>
            <a:ext cx="914400" cy="914400"/>
          </a:xfrm>
          <a:prstGeom prst="rect">
            <a:avLst/>
          </a:prstGeom>
        </p:spPr>
      </p:pic>
      <p:pic>
        <p:nvPicPr>
          <p:cNvPr id="14" name="Elemento grafico 13" descr="Forbici contorno">
            <a:extLst>
              <a:ext uri="{FF2B5EF4-FFF2-40B4-BE49-F238E27FC236}">
                <a16:creationId xmlns:a16="http://schemas.microsoft.com/office/drawing/2014/main" id="{D751C2B1-0CF6-0CEE-54D2-F1478D1C026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72817" y="4854583"/>
            <a:ext cx="1043354" cy="914400"/>
          </a:xfrm>
          <a:prstGeom prst="rect">
            <a:avLst/>
          </a:prstGeom>
        </p:spPr>
      </p:pic>
      <p:pic>
        <p:nvPicPr>
          <p:cNvPr id="16" name="Elemento grafico 15" descr="Colla contorno">
            <a:extLst>
              <a:ext uri="{FF2B5EF4-FFF2-40B4-BE49-F238E27FC236}">
                <a16:creationId xmlns:a16="http://schemas.microsoft.com/office/drawing/2014/main" id="{A18EEF2B-7EDC-A861-BE4F-C086C7CCBAB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41472" y="5336719"/>
            <a:ext cx="914400" cy="914400"/>
          </a:xfrm>
          <a:prstGeom prst="rect">
            <a:avLst/>
          </a:prstGeom>
        </p:spPr>
      </p:pic>
      <p:pic>
        <p:nvPicPr>
          <p:cNvPr id="18" name="Elemento grafico 17" descr="Giornale contorno">
            <a:extLst>
              <a:ext uri="{FF2B5EF4-FFF2-40B4-BE49-F238E27FC236}">
                <a16:creationId xmlns:a16="http://schemas.microsoft.com/office/drawing/2014/main" id="{D4044A5C-B36F-747F-855D-71A967EABE9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139944" y="596683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4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436E0F2-A64B-471E-93C0-8DFE08CC5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1E3AB1-2A8C-4607-9FAE-D8BDB280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D66059-832F-40B6-A35F-F56C8F38A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515E2ED-7EA9-448D-83FA-54C3DF972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595356-EABD-4767-AC9D-EA21FF115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8CD9F06-9628-469C-B788-A894E3E0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550A431-0B61-421B-B4B7-24C0CFF0F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EA3B6404-C37D-4FE3-8124-9FC5ECE56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B2BB05E-ACD0-CC56-89E5-C78B7960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055" y="638641"/>
            <a:ext cx="4493885" cy="361427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400" dirty="0"/>
              <a:t>1. </a:t>
            </a:r>
            <a:r>
              <a:rPr lang="en-US" sz="5400" b="1" dirty="0"/>
              <a:t>Draw </a:t>
            </a:r>
            <a:r>
              <a:rPr lang="en-US" sz="5400" dirty="0"/>
              <a:t>a</a:t>
            </a:r>
            <a:r>
              <a:rPr lang="en-US" sz="5400" b="1" dirty="0"/>
              <a:t> </a:t>
            </a:r>
            <a:r>
              <a:rPr lang="en-US" sz="5400" dirty="0"/>
              <a:t>big </a:t>
            </a:r>
            <a:r>
              <a:rPr lang="en-US" sz="5400" b="1" dirty="0"/>
              <a:t>house</a:t>
            </a:r>
            <a:r>
              <a:rPr lang="en-US" sz="5400" dirty="0"/>
              <a:t> on the white cardboard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42E889C-BF1F-40B2-86C2-92153DB7E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38034" y="0"/>
            <a:ext cx="6553966" cy="3542616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557940A-71CE-48E1-BD71-2BEF15613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851108" y="4783369"/>
            <a:ext cx="5340893" cy="207463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777C915-01E5-4C85-B3BF-7BF7CC3FE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0021640" y="0"/>
            <a:ext cx="1268175" cy="68580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Elemento grafico 4" descr="Matita contorno">
            <a:extLst>
              <a:ext uri="{FF2B5EF4-FFF2-40B4-BE49-F238E27FC236}">
                <a16:creationId xmlns:a16="http://schemas.microsoft.com/office/drawing/2014/main" id="{A332AC8B-524E-0DCD-B993-E9F4487BF1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09299">
            <a:off x="10539343" y="1133076"/>
            <a:ext cx="1718235" cy="171823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7C047C99-FA45-FD76-91C2-1EE8D6B14B2D}"/>
              </a:ext>
            </a:extLst>
          </p:cNvPr>
          <p:cNvSpPr/>
          <p:nvPr/>
        </p:nvSpPr>
        <p:spPr>
          <a:xfrm>
            <a:off x="6095999" y="965998"/>
            <a:ext cx="5843135" cy="5397388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Elemento grafico 8" descr="Home contorno">
            <a:extLst>
              <a:ext uri="{FF2B5EF4-FFF2-40B4-BE49-F238E27FC236}">
                <a16:creationId xmlns:a16="http://schemas.microsoft.com/office/drawing/2014/main" id="{12440B7B-7185-25F4-0F3B-63625B0CC7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50031" y="342900"/>
            <a:ext cx="6453689" cy="645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47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2BB05E-ACD0-CC56-89E5-C78B7960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055" y="638641"/>
            <a:ext cx="4493885" cy="361427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400" dirty="0"/>
              <a:t>2. </a:t>
            </a:r>
            <a:r>
              <a:rPr lang="en-US" sz="5400" b="1" dirty="0"/>
              <a:t>Decorate</a:t>
            </a:r>
            <a:r>
              <a:rPr lang="en-US" sz="5400" dirty="0"/>
              <a:t> the walls  and </a:t>
            </a:r>
            <a:br>
              <a:rPr lang="en-US" sz="5400" dirty="0"/>
            </a:br>
            <a:r>
              <a:rPr lang="en-US" sz="5400" dirty="0"/>
              <a:t>the  roof </a:t>
            </a:r>
            <a:br>
              <a:rPr lang="en-US" sz="5400" dirty="0"/>
            </a:br>
            <a:r>
              <a:rPr lang="en-US" sz="5400" dirty="0"/>
              <a:t>with paint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C047C99-FA45-FD76-91C2-1EE8D6B14B2D}"/>
              </a:ext>
            </a:extLst>
          </p:cNvPr>
          <p:cNvSpPr/>
          <p:nvPr/>
        </p:nvSpPr>
        <p:spPr>
          <a:xfrm>
            <a:off x="6095999" y="965998"/>
            <a:ext cx="5843135" cy="5397388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Elemento grafico 8" descr="Home contorno">
            <a:extLst>
              <a:ext uri="{FF2B5EF4-FFF2-40B4-BE49-F238E27FC236}">
                <a16:creationId xmlns:a16="http://schemas.microsoft.com/office/drawing/2014/main" id="{12440B7B-7185-25F4-0F3B-63625B0CC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0031" y="342900"/>
            <a:ext cx="6453689" cy="6453689"/>
          </a:xfrm>
          <a:prstGeom prst="rect">
            <a:avLst/>
          </a:prstGeom>
        </p:spPr>
      </p:pic>
      <p:pic>
        <p:nvPicPr>
          <p:cNvPr id="3" name="Elemento grafico 2" descr="Pennello contorno">
            <a:extLst>
              <a:ext uri="{FF2B5EF4-FFF2-40B4-BE49-F238E27FC236}">
                <a16:creationId xmlns:a16="http://schemas.microsoft.com/office/drawing/2014/main" id="{91CF3321-5CD8-9076-4D19-BC010F958E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1022117">
            <a:off x="4577695" y="3457566"/>
            <a:ext cx="914400" cy="914400"/>
          </a:xfrm>
          <a:prstGeom prst="rect">
            <a:avLst/>
          </a:prstGeom>
        </p:spPr>
      </p:pic>
      <p:pic>
        <p:nvPicPr>
          <p:cNvPr id="4" name="Elemento grafico 3" descr="Tavolozza contorno">
            <a:extLst>
              <a:ext uri="{FF2B5EF4-FFF2-40B4-BE49-F238E27FC236}">
                <a16:creationId xmlns:a16="http://schemas.microsoft.com/office/drawing/2014/main" id="{AC6D1C92-338D-B27E-AB86-5CD0EF514B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04185" y="4028221"/>
            <a:ext cx="914400" cy="914400"/>
          </a:xfrm>
          <a:prstGeom prst="rect">
            <a:avLst/>
          </a:prstGeom>
        </p:spPr>
      </p:pic>
      <p:pic>
        <p:nvPicPr>
          <p:cNvPr id="8" name="Elemento grafico 7" descr="Muro di mattoni dell'edificio contorno">
            <a:extLst>
              <a:ext uri="{FF2B5EF4-FFF2-40B4-BE49-F238E27FC236}">
                <a16:creationId xmlns:a16="http://schemas.microsoft.com/office/drawing/2014/main" id="{E7121C0D-78AD-149A-DBAA-6A25A597FE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69740" y="1428723"/>
            <a:ext cx="914400" cy="914400"/>
          </a:xfrm>
          <a:prstGeom prst="rect">
            <a:avLst/>
          </a:prstGeom>
        </p:spPr>
      </p:pic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CD7A3296-73DB-5664-6EA7-75F91AB46501}"/>
              </a:ext>
            </a:extLst>
          </p:cNvPr>
          <p:cNvCxnSpPr>
            <a:cxnSpLocks/>
          </p:cNvCxnSpPr>
          <p:nvPr/>
        </p:nvCxnSpPr>
        <p:spPr>
          <a:xfrm flipV="1">
            <a:off x="4278170" y="2970496"/>
            <a:ext cx="2820987" cy="11815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62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2BB05E-ACD0-CC56-89E5-C78B7960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055" y="638641"/>
            <a:ext cx="4493885" cy="361427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3. </a:t>
            </a:r>
            <a:r>
              <a:rPr lang="en-US" sz="5400" b="1" dirty="0"/>
              <a:t>Cut out </a:t>
            </a:r>
            <a:r>
              <a:rPr lang="en-US" sz="5400" dirty="0"/>
              <a:t>the house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C047C99-FA45-FD76-91C2-1EE8D6B14B2D}"/>
              </a:ext>
            </a:extLst>
          </p:cNvPr>
          <p:cNvSpPr/>
          <p:nvPr/>
        </p:nvSpPr>
        <p:spPr>
          <a:xfrm>
            <a:off x="6095999" y="965998"/>
            <a:ext cx="5843135" cy="5397388"/>
          </a:xfrm>
          <a:prstGeom prst="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Elemento grafico 8" descr="Home contorno">
            <a:extLst>
              <a:ext uri="{FF2B5EF4-FFF2-40B4-BE49-F238E27FC236}">
                <a16:creationId xmlns:a16="http://schemas.microsoft.com/office/drawing/2014/main" id="{12440B7B-7185-25F4-0F3B-63625B0CC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0031" y="342900"/>
            <a:ext cx="6453689" cy="6453689"/>
          </a:xfrm>
          <a:prstGeom prst="rect">
            <a:avLst/>
          </a:prstGeom>
        </p:spPr>
      </p:pic>
      <p:pic>
        <p:nvPicPr>
          <p:cNvPr id="4" name="Elemento grafico 3" descr="Forbici contorno">
            <a:extLst>
              <a:ext uri="{FF2B5EF4-FFF2-40B4-BE49-F238E27FC236}">
                <a16:creationId xmlns:a16="http://schemas.microsoft.com/office/drawing/2014/main" id="{83069FCA-6075-3656-E0FC-597045AE36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93798" y="965998"/>
            <a:ext cx="2192215" cy="219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993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7" name="Straight Connector 1036">
            <a:extLst>
              <a:ext uri="{FF2B5EF4-FFF2-40B4-BE49-F238E27FC236}">
                <a16:creationId xmlns:a16="http://schemas.microsoft.com/office/drawing/2014/main" id="{4436E0F2-A64B-471E-93C0-8DFE08CC5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4" name="Straight Connector 1038">
            <a:extLst>
              <a:ext uri="{FF2B5EF4-FFF2-40B4-BE49-F238E27FC236}">
                <a16:creationId xmlns:a16="http://schemas.microsoft.com/office/drawing/2014/main" id="{DC1E3AB1-2A8C-4607-9FAE-D8BDB280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6" name="Straight Connector 1040">
            <a:extLst>
              <a:ext uri="{FF2B5EF4-FFF2-40B4-BE49-F238E27FC236}">
                <a16:creationId xmlns:a16="http://schemas.microsoft.com/office/drawing/2014/main" id="{26D66059-832F-40B6-A35F-F56C8F38A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8" name="Straight Connector 1042">
            <a:extLst>
              <a:ext uri="{FF2B5EF4-FFF2-40B4-BE49-F238E27FC236}">
                <a16:creationId xmlns:a16="http://schemas.microsoft.com/office/drawing/2014/main" id="{A515E2ED-7EA9-448D-83FA-54C3DF972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0" name="Straight Connector 1044">
            <a:extLst>
              <a:ext uri="{FF2B5EF4-FFF2-40B4-BE49-F238E27FC236}">
                <a16:creationId xmlns:a16="http://schemas.microsoft.com/office/drawing/2014/main" id="{20595356-EABD-4767-AC9D-EA21FF115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Straight Connector 1046">
            <a:extLst>
              <a:ext uri="{FF2B5EF4-FFF2-40B4-BE49-F238E27FC236}">
                <a16:creationId xmlns:a16="http://schemas.microsoft.com/office/drawing/2014/main" id="{28CD9F06-9628-469C-B788-A894E3E0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Straight Connector 1048">
            <a:extLst>
              <a:ext uri="{FF2B5EF4-FFF2-40B4-BE49-F238E27FC236}">
                <a16:creationId xmlns:a16="http://schemas.microsoft.com/office/drawing/2014/main" id="{8550A431-0B61-421B-B4B7-24C0CFF0F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61" name="Rectangle 1050">
            <a:extLst>
              <a:ext uri="{FF2B5EF4-FFF2-40B4-BE49-F238E27FC236}">
                <a16:creationId xmlns:a16="http://schemas.microsoft.com/office/drawing/2014/main" id="{2B78D151-52A1-46B3-8374-570DA802E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3" name="Straight Connector 1052">
            <a:extLst>
              <a:ext uri="{FF2B5EF4-FFF2-40B4-BE49-F238E27FC236}">
                <a16:creationId xmlns:a16="http://schemas.microsoft.com/office/drawing/2014/main" id="{FD73BD45-87D9-44BD-8E6F-A575FFD9C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878066"/>
            <a:ext cx="2404085" cy="600761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5" name="Straight Connector 1054">
            <a:extLst>
              <a:ext uri="{FF2B5EF4-FFF2-40B4-BE49-F238E27FC236}">
                <a16:creationId xmlns:a16="http://schemas.microsoft.com/office/drawing/2014/main" id="{F02C290C-EA87-457A-9927-0235DDA35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810940" y="878066"/>
            <a:ext cx="3381060" cy="597993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7" name="Straight Connector 1056">
            <a:extLst>
              <a:ext uri="{FF2B5EF4-FFF2-40B4-BE49-F238E27FC236}">
                <a16:creationId xmlns:a16="http://schemas.microsoft.com/office/drawing/2014/main" id="{2178E38C-83CD-4BC6-893D-662EF9BFA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67302" y="-27684"/>
            <a:ext cx="5724698" cy="164411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C8034B7C-D10C-C904-0924-AE5B867C2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124" y="635841"/>
            <a:ext cx="10184946" cy="167492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800" dirty="0"/>
              <a:t>4. Find magazine pictures of a kitchen, a living room, a bedroom and a bathroom.</a:t>
            </a:r>
          </a:p>
        </p:txBody>
      </p:sp>
      <p:cxnSp>
        <p:nvCxnSpPr>
          <p:cNvPr id="1059" name="Straight Connector 1058">
            <a:extLst>
              <a:ext uri="{FF2B5EF4-FFF2-40B4-BE49-F238E27FC236}">
                <a16:creationId xmlns:a16="http://schemas.microsoft.com/office/drawing/2014/main" id="{7FE1DA24-2C17-4792-A325-49BAC436B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3978548"/>
            <a:ext cx="12192000" cy="1899736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Ideal Home - November 2019">
            <a:extLst>
              <a:ext uri="{FF2B5EF4-FFF2-40B4-BE49-F238E27FC236}">
                <a16:creationId xmlns:a16="http://schemas.microsoft.com/office/drawing/2014/main" id="{60474ABF-6EBA-9746-C04D-BB1947332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2031" y="2476449"/>
            <a:ext cx="2870751" cy="3853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ome Design Magazine Abbonamenti e 26.2 edizione | Pocketmags">
            <a:extLst>
              <a:ext uri="{FF2B5EF4-FFF2-40B4-BE49-F238E27FC236}">
                <a16:creationId xmlns:a16="http://schemas.microsoft.com/office/drawing/2014/main" id="{0475127F-E2C0-BA6B-77DF-239B4880C65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52010" y="2394880"/>
            <a:ext cx="3144083" cy="3905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5280 Home August/September 2021 - 5280">
            <a:extLst>
              <a:ext uri="{FF2B5EF4-FFF2-40B4-BE49-F238E27FC236}">
                <a16:creationId xmlns:a16="http://schemas.microsoft.com/office/drawing/2014/main" id="{A8FA33A9-07B4-8930-2BB5-0809B289F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81400" y="2342162"/>
            <a:ext cx="3088569" cy="401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Elemento grafico 4" descr="Forbici contorno">
            <a:extLst>
              <a:ext uri="{FF2B5EF4-FFF2-40B4-BE49-F238E27FC236}">
                <a16:creationId xmlns:a16="http://schemas.microsoft.com/office/drawing/2014/main" id="{AA7E23D7-1F2E-315B-1D3A-2EF806A1D3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369256" y="683540"/>
            <a:ext cx="1658621" cy="165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215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608C11-CC5F-5AA5-7529-05E30BF9E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</a:t>
            </a:r>
            <a:r>
              <a:rPr lang="it-IT" dirty="0" err="1"/>
              <a:t>Glue</a:t>
            </a:r>
            <a:r>
              <a:rPr lang="it-IT" dirty="0"/>
              <a:t> the pictures </a:t>
            </a:r>
            <a:r>
              <a:rPr lang="it-IT" dirty="0" err="1"/>
              <a:t>onto</a:t>
            </a:r>
            <a:r>
              <a:rPr lang="it-IT" dirty="0"/>
              <a:t> the house</a:t>
            </a:r>
          </a:p>
        </p:txBody>
      </p:sp>
      <p:pic>
        <p:nvPicPr>
          <p:cNvPr id="2050" name="Picture 2" descr="Disegno incollare categoria misti da colorare">
            <a:extLst>
              <a:ext uri="{FF2B5EF4-FFF2-40B4-BE49-F238E27FC236}">
                <a16:creationId xmlns:a16="http://schemas.microsoft.com/office/drawing/2014/main" id="{37F81748-A397-8D41-ED65-63534DED57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80"/>
          <a:stretch/>
        </p:blipFill>
        <p:spPr bwMode="auto">
          <a:xfrm>
            <a:off x="4695092" y="2806895"/>
            <a:ext cx="2801815" cy="259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Elemento grafico 4" descr="Home contorno">
            <a:extLst>
              <a:ext uri="{FF2B5EF4-FFF2-40B4-BE49-F238E27FC236}">
                <a16:creationId xmlns:a16="http://schemas.microsoft.com/office/drawing/2014/main" id="{74786480-C5BC-E794-AB0D-9927EF0E04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74167" y="1383323"/>
            <a:ext cx="5169877" cy="5169877"/>
          </a:xfrm>
          <a:prstGeom prst="rect">
            <a:avLst/>
          </a:prstGeom>
        </p:spPr>
      </p:pic>
      <p:pic>
        <p:nvPicPr>
          <p:cNvPr id="2054" name="Picture 6" descr="6,978 Clip Art Living Room Royalty-Free Photos and Stock Images |  Shutterstock">
            <a:extLst>
              <a:ext uri="{FF2B5EF4-FFF2-40B4-BE49-F238E27FC236}">
                <a16:creationId xmlns:a16="http://schemas.microsoft.com/office/drawing/2014/main" id="{E027F944-915D-67C1-9536-0801DA306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84" y="2196517"/>
            <a:ext cx="38100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rco 12">
            <a:extLst>
              <a:ext uri="{FF2B5EF4-FFF2-40B4-BE49-F238E27FC236}">
                <a16:creationId xmlns:a16="http://schemas.microsoft.com/office/drawing/2014/main" id="{137284B4-F1FE-D189-9283-27204A708C6B}"/>
              </a:ext>
            </a:extLst>
          </p:cNvPr>
          <p:cNvSpPr/>
          <p:nvPr/>
        </p:nvSpPr>
        <p:spPr>
          <a:xfrm rot="9422475">
            <a:off x="6544344" y="4296809"/>
            <a:ext cx="1993619" cy="1521849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DAD6F852-CC30-03F8-926A-C8B746C48915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7496907" y="5474677"/>
            <a:ext cx="341059" cy="2837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>
            <a:extLst>
              <a:ext uri="{FF2B5EF4-FFF2-40B4-BE49-F238E27FC236}">
                <a16:creationId xmlns:a16="http://schemas.microsoft.com/office/drawing/2014/main" id="{49164DA7-9912-ADED-7401-D39881CC1A77}"/>
              </a:ext>
            </a:extLst>
          </p:cNvPr>
          <p:cNvCxnSpPr>
            <a:stCxn id="13" idx="0"/>
          </p:cNvCxnSpPr>
          <p:nvPr/>
        </p:nvCxnSpPr>
        <p:spPr>
          <a:xfrm flipH="1">
            <a:off x="7667436" y="5758382"/>
            <a:ext cx="170530" cy="572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355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195E31-48F7-0CDD-5F05-62321AC6C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6. </a:t>
            </a:r>
            <a:r>
              <a:rPr lang="it-IT" dirty="0" err="1"/>
              <a:t>Glue</a:t>
            </a:r>
            <a:r>
              <a:rPr lang="it-IT" dirty="0"/>
              <a:t> the house </a:t>
            </a:r>
            <a:r>
              <a:rPr lang="it-IT" dirty="0" err="1"/>
              <a:t>onto</a:t>
            </a:r>
            <a:r>
              <a:rPr lang="it-IT" dirty="0"/>
              <a:t> the green </a:t>
            </a:r>
            <a:r>
              <a:rPr lang="it-IT" dirty="0" err="1"/>
              <a:t>cardboard</a:t>
            </a:r>
            <a:r>
              <a:rPr lang="it-IT" dirty="0"/>
              <a:t>.</a:t>
            </a:r>
          </a:p>
        </p:txBody>
      </p:sp>
      <p:pic>
        <p:nvPicPr>
          <p:cNvPr id="5" name="Segnaposto contenuto 4" descr="Home contorno">
            <a:extLst>
              <a:ext uri="{FF2B5EF4-FFF2-40B4-BE49-F238E27FC236}">
                <a16:creationId xmlns:a16="http://schemas.microsoft.com/office/drawing/2014/main" id="{D8BE4D8B-FF88-3761-7199-3EBC57448F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63261" y="3059725"/>
            <a:ext cx="2532185" cy="2532185"/>
          </a:xfrm>
        </p:spPr>
      </p:pic>
      <p:pic>
        <p:nvPicPr>
          <p:cNvPr id="7" name="Elemento grafico 6" descr="Colla contorno">
            <a:extLst>
              <a:ext uri="{FF2B5EF4-FFF2-40B4-BE49-F238E27FC236}">
                <a16:creationId xmlns:a16="http://schemas.microsoft.com/office/drawing/2014/main" id="{10B900C0-637F-65BC-ED9D-08B0727EA9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517155">
            <a:off x="3819343" y="2762502"/>
            <a:ext cx="1295102" cy="1295102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453EC6F8-854C-D0A0-F4A7-DF999BAFF852}"/>
              </a:ext>
            </a:extLst>
          </p:cNvPr>
          <p:cNvSpPr/>
          <p:nvPr/>
        </p:nvSpPr>
        <p:spPr>
          <a:xfrm rot="5400000">
            <a:off x="7391101" y="2156746"/>
            <a:ext cx="3586094" cy="4749611"/>
          </a:xfrm>
          <a:prstGeom prst="rect">
            <a:avLst/>
          </a:prstGeom>
          <a:solidFill>
            <a:srgbClr val="5897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E79E29B-1FBC-5C47-2A6C-46917727A9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3753" y="5591910"/>
            <a:ext cx="2250831" cy="98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328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1730E7DC-7609-E113-1F0A-3360A740885D}"/>
              </a:ext>
            </a:extLst>
          </p:cNvPr>
          <p:cNvSpPr/>
          <p:nvPr/>
        </p:nvSpPr>
        <p:spPr>
          <a:xfrm rot="5400000">
            <a:off x="3362475" y="52170"/>
            <a:ext cx="4806462" cy="8135814"/>
          </a:xfrm>
          <a:prstGeom prst="rect">
            <a:avLst/>
          </a:prstGeom>
          <a:solidFill>
            <a:srgbClr val="5897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7B71515-D424-054F-0D64-9A65FD87D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149" y="334692"/>
            <a:ext cx="11136924" cy="1382156"/>
          </a:xfrm>
        </p:spPr>
        <p:txBody>
          <a:bodyPr/>
          <a:lstStyle/>
          <a:p>
            <a:pPr algn="ctr"/>
            <a:r>
              <a:rPr lang="it-IT" dirty="0"/>
              <a:t>7. </a:t>
            </a:r>
            <a:r>
              <a:rPr lang="it-IT" dirty="0" err="1"/>
              <a:t>Draw</a:t>
            </a:r>
            <a:r>
              <a:rPr lang="it-IT" dirty="0"/>
              <a:t> a </a:t>
            </a:r>
            <a:r>
              <a:rPr lang="it-IT" b="1" dirty="0">
                <a:solidFill>
                  <a:srgbClr val="589700"/>
                </a:solidFill>
              </a:rPr>
              <a:t>garden</a:t>
            </a:r>
            <a:r>
              <a:rPr lang="it-IT" dirty="0"/>
              <a:t> and decorate </a:t>
            </a:r>
            <a:r>
              <a:rPr lang="it-IT" dirty="0" err="1"/>
              <a:t>it</a:t>
            </a:r>
            <a:endParaRPr lang="it-IT" dirty="0"/>
          </a:p>
        </p:txBody>
      </p:sp>
      <p:pic>
        <p:nvPicPr>
          <p:cNvPr id="3076" name="Picture 4" descr="Casa in sezione trasversale | Vettore Gratis">
            <a:extLst>
              <a:ext uri="{FF2B5EF4-FFF2-40B4-BE49-F238E27FC236}">
                <a16:creationId xmlns:a16="http://schemas.microsoft.com/office/drawing/2014/main" id="{E248A649-4343-59A5-143B-F668808CB0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4" t="17554" r="14411" b="12495"/>
          <a:stretch/>
        </p:blipFill>
        <p:spPr bwMode="auto">
          <a:xfrm>
            <a:off x="2940444" y="2267831"/>
            <a:ext cx="5650524" cy="3704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Elemento grafico 7" descr="Pennello contorno">
            <a:extLst>
              <a:ext uri="{FF2B5EF4-FFF2-40B4-BE49-F238E27FC236}">
                <a16:creationId xmlns:a16="http://schemas.microsoft.com/office/drawing/2014/main" id="{A9D110BC-B7B8-8626-7476-BDA17D1F8C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4854105">
            <a:off x="10416537" y="2267831"/>
            <a:ext cx="1247926" cy="1247926"/>
          </a:xfrm>
          <a:prstGeom prst="rect">
            <a:avLst/>
          </a:prstGeom>
        </p:spPr>
      </p:pic>
      <p:pic>
        <p:nvPicPr>
          <p:cNvPr id="10" name="Elemento grafico 9" descr="Tavolozza contorno">
            <a:extLst>
              <a:ext uri="{FF2B5EF4-FFF2-40B4-BE49-F238E27FC236}">
                <a16:creationId xmlns:a16="http://schemas.microsoft.com/office/drawing/2014/main" id="{69522A0F-0B8F-0814-C474-CBE3EF3B49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44555" y="3429000"/>
            <a:ext cx="1424072" cy="142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464151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LightSeed_2SEEDS">
      <a:dk1>
        <a:srgbClr val="000000"/>
      </a:dk1>
      <a:lt1>
        <a:srgbClr val="FFFFFF"/>
      </a:lt1>
      <a:dk2>
        <a:srgbClr val="243541"/>
      </a:dk2>
      <a:lt2>
        <a:srgbClr val="E8E2E2"/>
      </a:lt2>
      <a:accent1>
        <a:srgbClr val="74A9A9"/>
      </a:accent1>
      <a:accent2>
        <a:srgbClr val="81AA99"/>
      </a:accent2>
      <a:accent3>
        <a:srgbClr val="85A5BD"/>
      </a:accent3>
      <a:accent4>
        <a:srgbClr val="BA807F"/>
      </a:accent4>
      <a:accent5>
        <a:srgbClr val="BC9B82"/>
      </a:accent5>
      <a:accent6>
        <a:srgbClr val="AAA274"/>
      </a:accent6>
      <a:hlink>
        <a:srgbClr val="AE6A69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100</Words>
  <Application>Microsoft Macintosh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Univers Condensed Light</vt:lpstr>
      <vt:lpstr>Walbaum Display Light</vt:lpstr>
      <vt:lpstr>AngleLinesVTI</vt:lpstr>
      <vt:lpstr>Create your dream house</vt:lpstr>
      <vt:lpstr>You will need: </vt:lpstr>
      <vt:lpstr>1. Draw a big house on the white cardboard</vt:lpstr>
      <vt:lpstr>2. Decorate the walls  and  the  roof  with paint</vt:lpstr>
      <vt:lpstr>3. Cut out the house</vt:lpstr>
      <vt:lpstr>4. Find magazine pictures of a kitchen, a living room, a bedroom and a bathroom.</vt:lpstr>
      <vt:lpstr>5. Glue the pictures onto the house</vt:lpstr>
      <vt:lpstr>6. Glue the house onto the green cardboard.</vt:lpstr>
      <vt:lpstr>7. Draw a garden and decorate 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your dream house</dc:title>
  <dc:creator>Margoni, Nicola</dc:creator>
  <cp:lastModifiedBy>Margoni, Nicola</cp:lastModifiedBy>
  <cp:revision>1</cp:revision>
  <dcterms:created xsi:type="dcterms:W3CDTF">2024-04-23T09:58:05Z</dcterms:created>
  <dcterms:modified xsi:type="dcterms:W3CDTF">2024-04-23T14:04:59Z</dcterms:modified>
</cp:coreProperties>
</file>